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ela Gothic One" panose="020B0604020202020204" charset="-128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DM San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365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536508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Digital Marketing Campaign Performance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99955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comprehensive analysis of campaign performance, audience insights, and strategic recommendations for optimization.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0522" y="466844"/>
            <a:ext cx="7955756" cy="2233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750"/>
              </a:lnSpc>
              <a:buNone/>
            </a:pPr>
            <a:r>
              <a:rPr lang="en-US" sz="7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Path Forward</a:t>
            </a:r>
            <a:endParaRPr lang="en-US" sz="7000" dirty="0"/>
          </a:p>
        </p:txBody>
      </p:sp>
      <p:sp>
        <p:nvSpPr>
          <p:cNvPr id="4" name="Text 1"/>
          <p:cNvSpPr/>
          <p:nvPr/>
        </p:nvSpPr>
        <p:spPr>
          <a:xfrm>
            <a:off x="6080522" y="2955250"/>
            <a:ext cx="7955756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campaign is profitable but not yet maximized. Your strongest audience is crystal clear: </a:t>
            </a:r>
            <a:r>
              <a:rPr lang="en-US" sz="13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 30–34</a:t>
            </a: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522" y="3689390"/>
            <a:ext cx="848797" cy="10185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98982" y="3859054"/>
            <a:ext cx="223385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Double Down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098982" y="4240054"/>
            <a:ext cx="693729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30–34 segment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522" y="4707969"/>
            <a:ext cx="848797" cy="101858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98982" y="4877633"/>
            <a:ext cx="2502098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Improve Creatives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098982" y="5258633"/>
            <a:ext cx="693729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Refresh ad designs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0522" y="5726549"/>
            <a:ext cx="848797" cy="101858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098982" y="5896213"/>
            <a:ext cx="2501979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Optimize Spending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098982" y="6277213"/>
            <a:ext cx="693729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Better monthly allocation</a:t>
            </a:r>
            <a:endParaRPr lang="en-US" sz="13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0522" y="6745129"/>
            <a:ext cx="848797" cy="101858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098982" y="6914793"/>
            <a:ext cx="2323386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Maximize Results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7098982" y="7295793"/>
            <a:ext cx="693729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Better CTR, conversions, ROI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05583"/>
            <a:ext cx="674965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Executive Summary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951559"/>
            <a:ext cx="6448544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2504" y="3175754"/>
            <a:ext cx="343757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Controlled Spending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82504" y="3661886"/>
            <a:ext cx="60001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Campaign remained within budget with strong traffic generation and moderate conversions.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423428" y="2951559"/>
            <a:ext cx="6448663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47623" y="31757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Positive ROI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47623" y="3661886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1.98% ROI indicates profitability, though room exists for aggressive growth.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8309" y="4796076"/>
            <a:ext cx="6448544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2504" y="5020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Star Performer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2504" y="5506403"/>
            <a:ext cx="60001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 30–34 segment delivered highest conversions, revenue, and engagement.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423428" y="4796076"/>
            <a:ext cx="6448663" cy="1627942"/>
          </a:xfrm>
          <a:prstGeom prst="roundRect">
            <a:avLst>
              <a:gd name="adj" fmla="val 5590"/>
            </a:avLst>
          </a:prstGeom>
          <a:solidFill>
            <a:srgbClr val="C91313"/>
          </a:solidFill>
          <a:ln w="7620">
            <a:solidFill>
              <a:srgbClr val="E22C2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47623" y="5020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Critical Issue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47623" y="5506403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CTR of 0.01 signals weak ad engagement requiring immediate creative refresh.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0646" y="502682"/>
            <a:ext cx="7239000" cy="596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Performance Metrics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10046970" y="1370647"/>
            <a:ext cx="22860" cy="6356271"/>
          </a:xfrm>
          <a:prstGeom prst="roundRect">
            <a:avLst>
              <a:gd name="adj" fmla="val 332974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9718834" y="1563053"/>
            <a:ext cx="362426" cy="22860"/>
          </a:xfrm>
          <a:prstGeom prst="roundRect">
            <a:avLst>
              <a:gd name="adj" fmla="val 332974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9990475" y="1506557"/>
            <a:ext cx="135850" cy="135850"/>
          </a:xfrm>
          <a:prstGeom prst="roundRect">
            <a:avLst>
              <a:gd name="adj" fmla="val 336548"/>
            </a:avLst>
          </a:prstGeom>
          <a:solidFill>
            <a:srgbClr val="C91313"/>
          </a:solidFill>
          <a:ln/>
        </p:spPr>
      </p:sp>
      <p:sp>
        <p:nvSpPr>
          <p:cNvPr id="7" name="Text 4"/>
          <p:cNvSpPr/>
          <p:nvPr/>
        </p:nvSpPr>
        <p:spPr>
          <a:xfrm>
            <a:off x="6948964" y="1432917"/>
            <a:ext cx="2384584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Total Spend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120646" y="1839635"/>
            <a:ext cx="321290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19,620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120646" y="2310765"/>
            <a:ext cx="3212902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Within budget; no overspending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0035540" y="2650331"/>
            <a:ext cx="362426" cy="22860"/>
          </a:xfrm>
          <a:prstGeom prst="roundRect">
            <a:avLst>
              <a:gd name="adj" fmla="val 332974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9990475" y="2593836"/>
            <a:ext cx="135850" cy="135850"/>
          </a:xfrm>
          <a:prstGeom prst="roundRect">
            <a:avLst>
              <a:gd name="adj" fmla="val 336548"/>
            </a:avLst>
          </a:prstGeom>
          <a:solidFill>
            <a:srgbClr val="C91313"/>
          </a:solidFill>
          <a:ln/>
        </p:spPr>
      </p:sp>
      <p:sp>
        <p:nvSpPr>
          <p:cNvPr id="12" name="Text 9"/>
          <p:cNvSpPr/>
          <p:nvPr/>
        </p:nvSpPr>
        <p:spPr>
          <a:xfrm>
            <a:off x="10783252" y="2520196"/>
            <a:ext cx="2384584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Total Clicks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783252" y="2926913"/>
            <a:ext cx="321290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11,674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783252" y="3398044"/>
            <a:ext cx="3212902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traffic flow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9718834" y="3587591"/>
            <a:ext cx="362426" cy="22860"/>
          </a:xfrm>
          <a:prstGeom prst="roundRect">
            <a:avLst>
              <a:gd name="adj" fmla="val 332974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9990475" y="3531096"/>
            <a:ext cx="135850" cy="135850"/>
          </a:xfrm>
          <a:prstGeom prst="roundRect">
            <a:avLst>
              <a:gd name="adj" fmla="val 336548"/>
            </a:avLst>
          </a:prstGeom>
          <a:solidFill>
            <a:srgbClr val="C91313"/>
          </a:solidFill>
          <a:ln/>
        </p:spPr>
      </p:sp>
      <p:sp>
        <p:nvSpPr>
          <p:cNvPr id="17" name="Text 14"/>
          <p:cNvSpPr/>
          <p:nvPr/>
        </p:nvSpPr>
        <p:spPr>
          <a:xfrm>
            <a:off x="6948964" y="3457456"/>
            <a:ext cx="2384584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Conversions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6120646" y="3864173"/>
            <a:ext cx="321290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585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120646" y="4335304"/>
            <a:ext cx="3212902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Medium performance; can improve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10035540" y="4524851"/>
            <a:ext cx="362426" cy="22860"/>
          </a:xfrm>
          <a:prstGeom prst="roundRect">
            <a:avLst>
              <a:gd name="adj" fmla="val 332974"/>
            </a:avLst>
          </a:prstGeom>
          <a:solidFill>
            <a:srgbClr val="8D2424"/>
          </a:solidFill>
          <a:ln/>
        </p:spPr>
      </p:sp>
      <p:sp>
        <p:nvSpPr>
          <p:cNvPr id="21" name="Shape 18"/>
          <p:cNvSpPr/>
          <p:nvPr/>
        </p:nvSpPr>
        <p:spPr>
          <a:xfrm>
            <a:off x="9990475" y="4468356"/>
            <a:ext cx="135850" cy="135850"/>
          </a:xfrm>
          <a:prstGeom prst="roundRect">
            <a:avLst>
              <a:gd name="adj" fmla="val 336548"/>
            </a:avLst>
          </a:prstGeom>
          <a:solidFill>
            <a:srgbClr val="C91313"/>
          </a:solidFill>
          <a:ln/>
        </p:spPr>
      </p:sp>
      <p:sp>
        <p:nvSpPr>
          <p:cNvPr id="22" name="Text 19"/>
          <p:cNvSpPr/>
          <p:nvPr/>
        </p:nvSpPr>
        <p:spPr>
          <a:xfrm>
            <a:off x="10783252" y="4394716"/>
            <a:ext cx="2384584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CTR</a:t>
            </a:r>
            <a:endParaRPr lang="en-US" sz="1850" dirty="0"/>
          </a:p>
        </p:txBody>
      </p:sp>
      <p:sp>
        <p:nvSpPr>
          <p:cNvPr id="23" name="Text 20"/>
          <p:cNvSpPr/>
          <p:nvPr/>
        </p:nvSpPr>
        <p:spPr>
          <a:xfrm>
            <a:off x="10783252" y="4801433"/>
            <a:ext cx="321290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0.01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0783252" y="5272564"/>
            <a:ext cx="3212902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Very low → creatives/targeting need work</a:t>
            </a:r>
            <a:endParaRPr lang="en-US" sz="1400" dirty="0"/>
          </a:p>
        </p:txBody>
      </p:sp>
      <p:sp>
        <p:nvSpPr>
          <p:cNvPr id="25" name="Shape 22"/>
          <p:cNvSpPr/>
          <p:nvPr/>
        </p:nvSpPr>
        <p:spPr>
          <a:xfrm>
            <a:off x="9718834" y="5466040"/>
            <a:ext cx="362426" cy="22860"/>
          </a:xfrm>
          <a:prstGeom prst="roundRect">
            <a:avLst>
              <a:gd name="adj" fmla="val 332974"/>
            </a:avLst>
          </a:prstGeom>
          <a:solidFill>
            <a:srgbClr val="8D2424"/>
          </a:solidFill>
          <a:ln/>
        </p:spPr>
      </p:sp>
      <p:sp>
        <p:nvSpPr>
          <p:cNvPr id="26" name="Shape 23"/>
          <p:cNvSpPr/>
          <p:nvPr/>
        </p:nvSpPr>
        <p:spPr>
          <a:xfrm>
            <a:off x="9990475" y="5409545"/>
            <a:ext cx="135850" cy="135850"/>
          </a:xfrm>
          <a:prstGeom prst="roundRect">
            <a:avLst>
              <a:gd name="adj" fmla="val 336548"/>
            </a:avLst>
          </a:prstGeom>
          <a:solidFill>
            <a:srgbClr val="C91313"/>
          </a:solidFill>
          <a:ln/>
        </p:spPr>
      </p:sp>
      <p:sp>
        <p:nvSpPr>
          <p:cNvPr id="27" name="Text 24"/>
          <p:cNvSpPr/>
          <p:nvPr/>
        </p:nvSpPr>
        <p:spPr>
          <a:xfrm>
            <a:off x="6948964" y="5335905"/>
            <a:ext cx="2384584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CPC</a:t>
            </a:r>
            <a:endParaRPr lang="en-US" sz="1850" dirty="0"/>
          </a:p>
        </p:txBody>
      </p:sp>
      <p:sp>
        <p:nvSpPr>
          <p:cNvPr id="28" name="Text 25"/>
          <p:cNvSpPr/>
          <p:nvPr/>
        </p:nvSpPr>
        <p:spPr>
          <a:xfrm>
            <a:off x="6120646" y="5742623"/>
            <a:ext cx="321290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1.68</a:t>
            </a:r>
            <a:endParaRPr lang="en-US" sz="1750" dirty="0"/>
          </a:p>
        </p:txBody>
      </p:sp>
      <p:sp>
        <p:nvSpPr>
          <p:cNvPr id="29" name="Text 26"/>
          <p:cNvSpPr/>
          <p:nvPr/>
        </p:nvSpPr>
        <p:spPr>
          <a:xfrm>
            <a:off x="6120646" y="6213753"/>
            <a:ext cx="3212902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Efficient cost per click</a:t>
            </a:r>
            <a:endParaRPr lang="en-US" sz="1400" dirty="0"/>
          </a:p>
        </p:txBody>
      </p:sp>
      <p:sp>
        <p:nvSpPr>
          <p:cNvPr id="30" name="Shape 27"/>
          <p:cNvSpPr/>
          <p:nvPr/>
        </p:nvSpPr>
        <p:spPr>
          <a:xfrm>
            <a:off x="10035540" y="6407229"/>
            <a:ext cx="362426" cy="22860"/>
          </a:xfrm>
          <a:prstGeom prst="roundRect">
            <a:avLst>
              <a:gd name="adj" fmla="val 332974"/>
            </a:avLst>
          </a:prstGeom>
          <a:solidFill>
            <a:srgbClr val="8D2424"/>
          </a:solidFill>
          <a:ln/>
        </p:spPr>
      </p:sp>
      <p:sp>
        <p:nvSpPr>
          <p:cNvPr id="31" name="Shape 28"/>
          <p:cNvSpPr/>
          <p:nvPr/>
        </p:nvSpPr>
        <p:spPr>
          <a:xfrm>
            <a:off x="9990475" y="6350734"/>
            <a:ext cx="135850" cy="135850"/>
          </a:xfrm>
          <a:prstGeom prst="roundRect">
            <a:avLst>
              <a:gd name="adj" fmla="val 336548"/>
            </a:avLst>
          </a:prstGeom>
          <a:solidFill>
            <a:srgbClr val="C91313"/>
          </a:solidFill>
          <a:ln/>
        </p:spPr>
      </p:sp>
      <p:sp>
        <p:nvSpPr>
          <p:cNvPr id="32" name="Text 29"/>
          <p:cNvSpPr/>
          <p:nvPr/>
        </p:nvSpPr>
        <p:spPr>
          <a:xfrm>
            <a:off x="10783252" y="6277094"/>
            <a:ext cx="2384584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ROI</a:t>
            </a:r>
            <a:endParaRPr lang="en-US" sz="1850" dirty="0"/>
          </a:p>
        </p:txBody>
      </p:sp>
      <p:sp>
        <p:nvSpPr>
          <p:cNvPr id="33" name="Text 30"/>
          <p:cNvSpPr/>
          <p:nvPr/>
        </p:nvSpPr>
        <p:spPr>
          <a:xfrm>
            <a:off x="10783252" y="6683812"/>
            <a:ext cx="3212902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1.98%</a:t>
            </a:r>
            <a:endParaRPr lang="en-US" sz="1750" dirty="0"/>
          </a:p>
        </p:txBody>
      </p:sp>
      <p:sp>
        <p:nvSpPr>
          <p:cNvPr id="34" name="Text 31"/>
          <p:cNvSpPr/>
          <p:nvPr/>
        </p:nvSpPr>
        <p:spPr>
          <a:xfrm>
            <a:off x="10783252" y="7154942"/>
            <a:ext cx="3212902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Positive ROI; campaign is profitable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1377" y="425410"/>
            <a:ext cx="8171259" cy="50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Age-Based Performance Insights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77" y="1243727"/>
            <a:ext cx="13547646" cy="75866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1377" y="9004340"/>
            <a:ext cx="13547646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30–34 age group shows the strongest intent to take action, converting at nearly 2.5x the rate of the next closest segment.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9228" y="386001"/>
            <a:ext cx="6068139" cy="459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Revenue Distribution by Age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2998708" y="2033945"/>
            <a:ext cx="1719382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56%</a:t>
            </a:r>
            <a:endParaRPr lang="en-US" sz="2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94" y="1160264"/>
            <a:ext cx="2096929" cy="20969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38820" y="3431857"/>
            <a:ext cx="1839397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Age 30–34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489228" y="3745587"/>
            <a:ext cx="6738580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₹33,000+ revenue — over half of total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9912072" y="2033945"/>
            <a:ext cx="1719382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22%</a:t>
            </a:r>
            <a:endParaRPr lang="en-US" sz="2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3358" y="1160264"/>
            <a:ext cx="2096929" cy="209692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52065" y="3431857"/>
            <a:ext cx="1839397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Age 35–39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7402473" y="3745587"/>
            <a:ext cx="6738699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₹13,000 revenue contribution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2998708" y="5157311"/>
            <a:ext cx="1719382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14%</a:t>
            </a:r>
            <a:endParaRPr lang="en-US" sz="2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994" y="4283631"/>
            <a:ext cx="2096929" cy="209692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938820" y="6555224"/>
            <a:ext cx="1839397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Age 40–44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489228" y="6868954"/>
            <a:ext cx="6738580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₹8,000 revenue generated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9912072" y="5157311"/>
            <a:ext cx="1719382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8%</a:t>
            </a:r>
            <a:endParaRPr lang="en-US" sz="2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3358" y="4283631"/>
            <a:ext cx="2096929" cy="209692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52065" y="6555224"/>
            <a:ext cx="1839397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Age 45–49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7402473" y="6868954"/>
            <a:ext cx="6738699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₹5,000 revenue — lowest performer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489228" y="7249716"/>
            <a:ext cx="13651944" cy="593884"/>
          </a:xfrm>
          <a:prstGeom prst="roundRect">
            <a:avLst>
              <a:gd name="adj" fmla="val 9887"/>
            </a:avLst>
          </a:prstGeom>
          <a:solidFill>
            <a:srgbClr val="460707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07" y="7454384"/>
            <a:ext cx="174665" cy="139779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943451" y="7424380"/>
            <a:ext cx="1305794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Revenue: ₹59,000</a:t>
            </a:r>
            <a:r>
              <a:rPr lang="en-US" sz="110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— The 30–34 segment alone contributed over 50% of all revenue, making it the clear priority for future investment.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75879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Cost vs Conversion Trend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7257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Early Months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4298513"/>
            <a:ext cx="35493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cost with low conversion indicated inefficiency in spending and targeting.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4843939" y="37257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Later Months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43939" y="4298513"/>
            <a:ext cx="35493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Cost decreased while conversions stabilized, showing successful optimization efforts.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5777270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trend reveals that consistent audience targeting improves performance, while aggressive spending doesn't always drive more conversions.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400901"/>
            <a:ext cx="1042606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Channel Performance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438531"/>
            <a:ext cx="6448544" cy="2020372"/>
          </a:xfrm>
          <a:prstGeom prst="roundRect">
            <a:avLst>
              <a:gd name="adj" fmla="val 7241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C9131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27829" y="4438531"/>
            <a:ext cx="121920" cy="2020372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6" name="Text 3"/>
          <p:cNvSpPr/>
          <p:nvPr/>
        </p:nvSpPr>
        <p:spPr>
          <a:xfrm>
            <a:off x="1096804" y="4685586"/>
            <a:ext cx="295334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Clicks by Channel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6804" y="5171718"/>
            <a:ext cx="586299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Most clicks from Organic Search and Paid Channels indicate strong visibility. Direct traffic is moderate, showing brand recall.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3428" y="4438531"/>
            <a:ext cx="6448663" cy="2020372"/>
          </a:xfrm>
          <a:prstGeom prst="roundRect">
            <a:avLst>
              <a:gd name="adj" fmla="val 7241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740B0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92948" y="4438531"/>
            <a:ext cx="121920" cy="2020372"/>
          </a:xfrm>
          <a:prstGeom prst="roundRect">
            <a:avLst>
              <a:gd name="adj" fmla="val 74638"/>
            </a:avLst>
          </a:prstGeom>
          <a:solidFill>
            <a:srgbClr val="740B0A"/>
          </a:solidFill>
          <a:ln/>
        </p:spPr>
      </p:sp>
      <p:sp>
        <p:nvSpPr>
          <p:cNvPr id="10" name="Text 7"/>
          <p:cNvSpPr/>
          <p:nvPr/>
        </p:nvSpPr>
        <p:spPr>
          <a:xfrm>
            <a:off x="7761923" y="4685586"/>
            <a:ext cx="406550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Impressions by Channel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761923" y="5171718"/>
            <a:ext cx="58631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impressions across channels mean ads reached large audiences. But low CTR shows reach ≠ engagement.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083231" y="6946344"/>
            <a:ext cx="127888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is a clear sign creatives need improvement — visibility without engagement wastes budget.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8309" y="6702623"/>
            <a:ext cx="30480" cy="834152"/>
          </a:xfrm>
          <a:prstGeom prst="rect">
            <a:avLst/>
          </a:prstGeom>
          <a:solidFill>
            <a:srgbClr val="C91313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0659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What Worked vs What Didn't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2735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What Worked ✓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3846314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 30–34 performed exceptionally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4615458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Cost control and overall positive ROI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5384602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Organic channels driving high-quality traffic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6153745"/>
            <a:ext cx="3549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CPC is low — efficient spending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843939" y="3273504"/>
            <a:ext cx="320301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What Didn't Work ✗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43939" y="3846314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CTR extremely low → ads not engaging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843939" y="4615458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45–49 age group underperformed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4843939" y="5384602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Some months showed high cost but poor conversion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843939" y="6153745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 heavily dependent on one age group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570" y="589717"/>
            <a:ext cx="9608225" cy="705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Strategic Recommendations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50570" y="1724025"/>
            <a:ext cx="214432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01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50570" y="2057995"/>
            <a:ext cx="6457355" cy="3048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5" name="Text 3"/>
          <p:cNvSpPr/>
          <p:nvPr/>
        </p:nvSpPr>
        <p:spPr>
          <a:xfrm>
            <a:off x="750570" y="2226112"/>
            <a:ext cx="3570922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Refresh Ad Creatives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0570" y="2707362"/>
            <a:ext cx="6457355" cy="686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stronger visuals, punchy copy, and clearer CTAs. Test reels, carousels, and minimalistic static images.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22356" y="1724025"/>
            <a:ext cx="214432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02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422356" y="2057995"/>
            <a:ext cx="6457474" cy="3048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9" name="Text 7"/>
          <p:cNvSpPr/>
          <p:nvPr/>
        </p:nvSpPr>
        <p:spPr>
          <a:xfrm>
            <a:off x="7422356" y="2226112"/>
            <a:ext cx="3477339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Focus on Age 30–34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2356" y="2707362"/>
            <a:ext cx="6457474" cy="686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Allocate more budget to this high-performing group with custom messaging targeted to their lifestyle.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50570" y="3768685"/>
            <a:ext cx="214432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50570" y="4102656"/>
            <a:ext cx="6457355" cy="3048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13" name="Text 11"/>
          <p:cNvSpPr/>
          <p:nvPr/>
        </p:nvSpPr>
        <p:spPr>
          <a:xfrm>
            <a:off x="750570" y="4270772"/>
            <a:ext cx="2822019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Improve CTR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0570" y="4752023"/>
            <a:ext cx="6457355" cy="686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A/B test headlines, introduce emotional triggers, and use urgency-based creatives.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422356" y="3768685"/>
            <a:ext cx="214432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422356" y="4102656"/>
            <a:ext cx="6457474" cy="3048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17" name="Text 15"/>
          <p:cNvSpPr/>
          <p:nvPr/>
        </p:nvSpPr>
        <p:spPr>
          <a:xfrm>
            <a:off x="7422356" y="4270772"/>
            <a:ext cx="3904536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Implement Retargeting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2356" y="4752023"/>
            <a:ext cx="6457474" cy="686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 remarketing lists from high-click channels and nudge warm audiences with limited-time offers.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50570" y="5813346"/>
            <a:ext cx="214432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05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750570" y="6147316"/>
            <a:ext cx="6457355" cy="3048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21" name="Text 19"/>
          <p:cNvSpPr/>
          <p:nvPr/>
        </p:nvSpPr>
        <p:spPr>
          <a:xfrm>
            <a:off x="750570" y="6315432"/>
            <a:ext cx="3062645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Reallocate Budget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50570" y="6796683"/>
            <a:ext cx="6457355" cy="686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 spend on 45–49 age group and reallocate to better-performing segments.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7422356" y="5813346"/>
            <a:ext cx="214432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06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7422356" y="6147316"/>
            <a:ext cx="6457474" cy="3048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25" name="Text 23"/>
          <p:cNvSpPr/>
          <p:nvPr/>
        </p:nvSpPr>
        <p:spPr>
          <a:xfrm>
            <a:off x="7422356" y="6315432"/>
            <a:ext cx="4055269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Optimize Landing Pages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2356" y="6796683"/>
            <a:ext cx="6457474" cy="686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Make pages faster, reduce conversion steps, and add social proof or testimonials.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570</Words>
  <Application>Microsoft Office PowerPoint</Application>
  <PresentationFormat>Custom</PresentationFormat>
  <Paragraphs>108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DM Sans</vt:lpstr>
      <vt:lpstr>Dela Gothic One Light</vt:lpstr>
      <vt:lpstr>Arial</vt:lpstr>
      <vt:lpstr>Dela Gothic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Asus</dc:creator>
  <cp:lastModifiedBy>harsh goyal</cp:lastModifiedBy>
  <cp:revision>2</cp:revision>
  <dcterms:created xsi:type="dcterms:W3CDTF">2025-12-04T07:21:59Z</dcterms:created>
  <dcterms:modified xsi:type="dcterms:W3CDTF">2025-12-04T07:25:25Z</dcterms:modified>
</cp:coreProperties>
</file>